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82" r:id="rId2"/>
    <p:sldId id="283" r:id="rId3"/>
    <p:sldId id="397" r:id="rId4"/>
    <p:sldId id="398" r:id="rId5"/>
    <p:sldId id="399" r:id="rId6"/>
    <p:sldId id="400" r:id="rId7"/>
    <p:sldId id="401" r:id="rId8"/>
    <p:sldId id="404" r:id="rId9"/>
    <p:sldId id="402" r:id="rId10"/>
    <p:sldId id="405" r:id="rId11"/>
    <p:sldId id="406" r:id="rId12"/>
    <p:sldId id="407" r:id="rId13"/>
    <p:sldId id="408" r:id="rId14"/>
    <p:sldId id="410" r:id="rId15"/>
    <p:sldId id="409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426"/>
    <p:restoredTop sz="94672"/>
  </p:normalViewPr>
  <p:slideViewPr>
    <p:cSldViewPr snapToGrid="0" snapToObjects="1">
      <p:cViewPr varScale="1">
        <p:scale>
          <a:sx n="89" d="100"/>
          <a:sy n="89" d="100"/>
        </p:scale>
        <p:origin x="176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455EC-3CC7-A347-99C6-F1856F8875DB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7DF38-3FA2-1944-97E3-4A7C0C426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85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2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8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0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1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6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8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image" Target="../media/image14.emf"/><Relationship Id="rId10" Type="http://schemas.openxmlformats.org/officeDocument/2006/relationships/image" Target="../media/image19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Heat Transport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35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F106-55A2-EF4C-BF96-3BD2724F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7D8C-2792-1245-9A6E-0257CE717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9784466" cy="3965670"/>
          </a:xfrm>
        </p:spPr>
        <p:txBody>
          <a:bodyPr/>
          <a:lstStyle/>
          <a:p>
            <a:r>
              <a:rPr lang="en-US" dirty="0"/>
              <a:t>Heat flux through the cladding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equal your heat fluxes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nomenclature is often also seen where </a:t>
            </a:r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5D22-CEE5-174E-A901-712A706C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/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14A0D6-4927-CB43-9896-1164E2639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1968501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/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23A2F6-64A5-9741-9724-6B628083B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4" y="1880079"/>
                <a:ext cx="3052695" cy="697499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/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A1387-DC95-E241-BA71-C9304EA4E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05" y="2811639"/>
                <a:ext cx="2811924" cy="665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/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8B6274-473A-7643-9F7C-98CB72C50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06" y="2811639"/>
                <a:ext cx="1185003" cy="688971"/>
              </a:xfrm>
              <a:prstGeom prst="rect">
                <a:avLst/>
              </a:prstGeom>
              <a:blipFill>
                <a:blip r:embed="rId5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/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19D357-9637-8548-9A93-68215F831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587" y="4219759"/>
                <a:ext cx="2884379" cy="697179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/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𝑐𝑙𝑎𝑑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𝑐𝑙𝑎𝑑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2F1AEDB-78EC-9E46-B29C-86157F39B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391" y="4219759"/>
                <a:ext cx="2781787" cy="688971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20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3734-B42D-A943-ADCF-B4C7AE3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transfer to the coolant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DD59-A6FC-E34B-BFCC-7B61D3BA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is transported from the cladding to the coolant via convection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the coolant temperature, </a:t>
            </a:r>
            <a:r>
              <a:rPr lang="en-US" dirty="0" err="1"/>
              <a:t>h</a:t>
            </a:r>
            <a:r>
              <a:rPr lang="en-US" baseline="-25000" dirty="0" err="1"/>
              <a:t>cool</a:t>
            </a:r>
            <a:r>
              <a:rPr lang="en-US" dirty="0"/>
              <a:t> is the convective heat transfer coefficient between cladding wall and coolant</a:t>
            </a:r>
          </a:p>
          <a:p>
            <a:endParaRPr lang="en-US" dirty="0"/>
          </a:p>
          <a:p>
            <a:r>
              <a:rPr lang="en-US" dirty="0"/>
              <a:t>Adding gap + cladding + coolant: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393B-795C-6041-B374-6AF3CA4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C51F0-6A2E-8C45-AD08-3121B09BC0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069" y="2705275"/>
            <a:ext cx="2471179" cy="862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/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C810D7-B897-4F4A-8A0C-3AAACC1C6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79" y="4664245"/>
                <a:ext cx="2442271" cy="567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5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7649-679C-4949-8801-D873E396D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analytical solutions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9B16-FD2B-3744-81BA-B839ED73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</m:oMath>
                </a14:m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D2AD1A-19C4-BA45-A208-B2CE42F4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4771"/>
                <a:ext cx="11127698" cy="4620880"/>
              </a:xfrm>
              <a:prstGeom prst="rect">
                <a:avLst/>
              </a:prstGeom>
              <a:blipFill>
                <a:blip r:embed="rId2"/>
                <a:stretch>
                  <a:fillRect l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0BCA0A7-2880-044C-8C31-7131F608ADE2}"/>
              </a:ext>
            </a:extLst>
          </p:cNvPr>
          <p:cNvSpPr txBox="1"/>
          <p:nvPr/>
        </p:nvSpPr>
        <p:spPr>
          <a:xfrm>
            <a:off x="8994098" y="4445211"/>
            <a:ext cx="2263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gap</a:t>
            </a:r>
            <a:r>
              <a:rPr lang="en-US" dirty="0"/>
              <a:t> = T</a:t>
            </a:r>
            <a:r>
              <a:rPr lang="en-US" baseline="-25000" dirty="0"/>
              <a:t>CI</a:t>
            </a:r>
            <a:r>
              <a:rPr lang="en-US" dirty="0"/>
              <a:t> (clad inner)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clad</a:t>
            </a:r>
            <a:r>
              <a:rPr lang="en-US" dirty="0"/>
              <a:t> = T</a:t>
            </a:r>
            <a:r>
              <a:rPr lang="en-US" baseline="-25000" dirty="0"/>
              <a:t>CO</a:t>
            </a:r>
            <a:r>
              <a:rPr lang="en-US" dirty="0"/>
              <a:t> (clad outer)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9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FC57-EB6F-7046-AA91-C7A3E291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774-C669-014B-AF0E-0B2A0BAE6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365167" cy="3965670"/>
          </a:xfrm>
        </p:spPr>
        <p:txBody>
          <a:bodyPr/>
          <a:lstStyle/>
          <a:p>
            <a:r>
              <a:rPr lang="en-US" dirty="0"/>
              <a:t>You first solve for the transition temperatures.</a:t>
            </a:r>
          </a:p>
          <a:p>
            <a:r>
              <a:rPr lang="en-US" dirty="0"/>
              <a:t>Start from the coolant and work inward</a:t>
            </a:r>
          </a:p>
          <a:p>
            <a:r>
              <a:rPr lang="en-US" dirty="0"/>
              <a:t>Then, assume a linear profile everywhere except in the fuel</a:t>
            </a:r>
          </a:p>
          <a:p>
            <a:r>
              <a:rPr lang="en-US" dirty="0"/>
              <a:t>Finally, solve for the temperature profile throughout the fuel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3E2E0-E11B-024F-84B1-B0F59248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7" descr="temp_3Dslice.png">
            <a:extLst>
              <a:ext uri="{FF2B5EF4-FFF2-40B4-BE49-F238E27FC236}">
                <a16:creationId xmlns:a16="http://schemas.microsoft.com/office/drawing/2014/main" id="{1BC0564A-DE89-C841-B735-23E9F83C29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600" y="2066989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9A5BC-C6D3-F84D-AC5D-3072147F2587}"/>
              </a:ext>
            </a:extLst>
          </p:cNvPr>
          <p:cNvSpPr/>
          <p:nvPr/>
        </p:nvSpPr>
        <p:spPr>
          <a:xfrm>
            <a:off x="8396433" y="1723845"/>
            <a:ext cx="1062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T</a:t>
            </a:r>
            <a:r>
              <a:rPr lang="en-US" baseline="-25000" dirty="0"/>
              <a:t>CO</a:t>
            </a:r>
            <a:r>
              <a:rPr lang="en-US" dirty="0"/>
              <a:t>   T</a:t>
            </a:r>
            <a:r>
              <a:rPr lang="en-US" baseline="-25000" dirty="0"/>
              <a:t>CI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610A12-3096-0149-AE89-F433C8735D24}"/>
              </a:ext>
            </a:extLst>
          </p:cNvPr>
          <p:cNvSpPr/>
          <p:nvPr/>
        </p:nvSpPr>
        <p:spPr>
          <a:xfrm>
            <a:off x="8177756" y="3874853"/>
            <a:ext cx="55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cool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924888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344E-849E-B34E-8F15-C2305EF6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and Cladding Thermal Properties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3BA2-958A-CE4B-A7E4-78BDD68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98C2673-86A7-BE49-9685-F93DA28125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598705"/>
              </p:ext>
            </p:extLst>
          </p:nvPr>
        </p:nvGraphicFramePr>
        <p:xfrm>
          <a:off x="1930400" y="2409825"/>
          <a:ext cx="822960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Document" r:id="rId3" imgW="5638800" imgH="1397000" progId="Word.Document.8">
                  <p:embed/>
                </p:oleObj>
              </mc:Choice>
              <mc:Fallback>
                <p:oleObj name="Document" r:id="rId3" imgW="5638800" imgH="1397000" progId="Word.Document.8">
                  <p:embed/>
                  <p:pic>
                    <p:nvPicPr>
                      <p:cNvPr id="20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2409825"/>
                        <a:ext cx="822960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FAA26D3D-D897-4be2-8F04-BA451C77F1D7}">
                          <ma14:placeholderFlag xmlns:ma14="http://schemas.microsoft.com/office/mac/drawingml/2011/main" xmlns="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72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9CE89-0B59-D043-8EB1-F8F70D12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US" baseline="-25000" dirty="0" err="1"/>
                  <a:t>cool</a:t>
                </a:r>
                <a:r>
                  <a:rPr lang="en-US" baseline="-25000" dirty="0"/>
                  <a:t> </a:t>
                </a:r>
                <a:r>
                  <a:rPr lang="en-US" dirty="0"/>
                  <a:t>= 580 K; LHR = 200 W/cm;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cool</a:t>
                </a:r>
                <a:r>
                  <a:rPr lang="en-US" dirty="0"/>
                  <a:t> = 2.5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r>
                  <a:rPr lang="en-US" dirty="0" err="1"/>
                  <a:t>R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0.5 cm;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clad</a:t>
                </a:r>
                <a:r>
                  <a:rPr lang="en-US" dirty="0"/>
                  <a:t> = 0.06 cm;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r>
                  <a:rPr lang="en-US" dirty="0"/>
                  <a:t>Work from outside-&gt;in, calculate cladding temperature</a:t>
                </a:r>
              </a:p>
              <a:p>
                <a:pPr marL="457200" lvl="1" indent="0">
                  <a:buNone/>
                </a:pPr>
                <a:r>
                  <a:rPr lang="en-US" dirty="0" err="1"/>
                  <a:t>T</a:t>
                </a:r>
                <a:r>
                  <a:rPr lang="en-US" baseline="-25000" dirty="0" err="1"/>
                  <a:t>clad</a:t>
                </a:r>
                <a:r>
                  <a:rPr lang="en-US" dirty="0"/>
                  <a:t> = (200)/(2*pi*0.5*2.5) + 580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𝑐𝑜𝑜𝑙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clad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605.5 K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inner cladding temp </a:t>
                </a:r>
                <a:endParaRPr lang="en-US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baseline="-25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gap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(200*0.06)/(2*pi*0.5*0.17) + 605.5</a:t>
                </a:r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𝑐𝑙𝑎𝑑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𝑐𝑙𝑎𝑑</m:t>
                            </m:r>
                          </m:sub>
                        </m:sSub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628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C32817-2E28-3F4C-89B0-8385B56AE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 b="-6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8872-89DA-7D4A-A4EA-A3985561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37B9-30E9-C34B-B327-C431D4E5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fuel surface temperature</a:t>
                </a:r>
              </a:p>
              <a:p>
                <a:r>
                  <a:rPr lang="en-US" dirty="0"/>
                  <a:t>Calculate gap conductance</a:t>
                </a:r>
              </a:p>
              <a:p>
                <a:pPr lvl="1"/>
                <a:r>
                  <a:rPr lang="en-US" dirty="0"/>
                  <a:t>gap with He;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=16x10</a:t>
                </a:r>
                <a:r>
                  <a:rPr lang="en-US" baseline="30000" dirty="0"/>
                  <a:t>-6</a:t>
                </a:r>
                <a:r>
                  <a:rPr lang="en-US" dirty="0"/>
                  <a:t> * T</a:t>
                </a:r>
                <a:r>
                  <a:rPr lang="en-US" baseline="30000" dirty="0"/>
                  <a:t>0.79</a:t>
                </a:r>
                <a:r>
                  <a:rPr lang="en-US" dirty="0"/>
                  <a:t> (W/cm-k)	; assume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gas</a:t>
                </a:r>
                <a:r>
                  <a:rPr lang="en-US" dirty="0"/>
                  <a:t> is appropriate for entire gap;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0.0026 W/cm-K;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0.003 cm</a:t>
                </a:r>
              </a:p>
              <a:p>
                <a:pPr lvl="1"/>
                <a:r>
                  <a:rPr lang="en-US" dirty="0" err="1"/>
                  <a:t>h</a:t>
                </a:r>
                <a:r>
                  <a:rPr lang="en-US" baseline="-25000" dirty="0" err="1"/>
                  <a:t>gap</a:t>
                </a:r>
                <a:r>
                  <a:rPr lang="en-US" dirty="0"/>
                  <a:t> = 0.87 W/cm</a:t>
                </a:r>
                <a:r>
                  <a:rPr lang="en-US" baseline="30000" dirty="0"/>
                  <a:t>2</a:t>
                </a:r>
                <a:r>
                  <a:rPr lang="en-US" dirty="0"/>
                  <a:t>-K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200/(2*pi*0.5*0.87) + 628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𝑓𝑢𝑒𝑙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fuel</a:t>
                </a:r>
                <a:r>
                  <a:rPr lang="en-US" dirty="0"/>
                  <a:t> = 701.5 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D46E3-7435-2849-A6A9-E980CCD8A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23E8-C5E5-6C41-BB7A-BF92479F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3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+ 701.5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1232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6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DEA4-93F6-DB47-AB29-1B6AA1A92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centerline temperature</a:t>
                </a:r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200/(4*pi*0.03) + 701.5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</a:t>
                </a:r>
                <a:r>
                  <a:rPr lang="en-US" baseline="-25000" dirty="0"/>
                  <a:t>0</a:t>
                </a:r>
                <a:r>
                  <a:rPr lang="en-US" dirty="0"/>
                  <a:t> = 1232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Full temperature profile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154837-229B-E941-B627-D5181B715D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6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0E71-70B2-B245-83EB-28BA7BB3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/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B999CD-B5FE-3D4F-BDC8-7DA3BE2B3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65" y="4024797"/>
                <a:ext cx="2347822" cy="555793"/>
              </a:xfrm>
              <a:prstGeom prst="rect">
                <a:avLst/>
              </a:prstGeom>
              <a:blipFill>
                <a:blip r:embed="rId3"/>
                <a:stretch>
                  <a:fillRect l="-216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/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D60A12-46A4-5147-8EC2-A8692A59A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65" y="4772584"/>
                <a:ext cx="2734145" cy="658963"/>
              </a:xfrm>
              <a:prstGeom prst="rect">
                <a:avLst/>
              </a:prstGeom>
              <a:blipFill>
                <a:blip r:embed="rId4"/>
                <a:stretch>
                  <a:fillRect l="-1389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/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B0787E-C59D-604D-82D3-15335D66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514" y="4772583"/>
                <a:ext cx="2745688" cy="659411"/>
              </a:xfrm>
              <a:prstGeom prst="rect">
                <a:avLst/>
              </a:prstGeom>
              <a:blipFill>
                <a:blip r:embed="rId5"/>
                <a:stretch>
                  <a:fillRect l="-1382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87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D396-69F9-2E4C-A664-3A6B7BCF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calculation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86-7834-BB4B-A817-91ABCD422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63067" cy="3965670"/>
          </a:xfrm>
        </p:spPr>
        <p:txBody>
          <a:bodyPr/>
          <a:lstStyle/>
          <a:p>
            <a:r>
              <a:rPr lang="en-US" dirty="0"/>
              <a:t>Parabolic temperature profile in fuel</a:t>
            </a:r>
          </a:p>
          <a:p>
            <a:r>
              <a:rPr lang="en-US" dirty="0"/>
              <a:t>Linear in gap and clad</a:t>
            </a:r>
          </a:p>
          <a:p>
            <a:r>
              <a:rPr lang="en-US" dirty="0"/>
              <a:t>Steep temperature drop over gap, very low thermal conductivity</a:t>
            </a:r>
          </a:p>
          <a:p>
            <a:r>
              <a:rPr lang="en-US" dirty="0"/>
              <a:t>Smaller temperature drop over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E76C9-ABFE-3E46-8C78-72129A04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404A6-4517-8040-8ABF-C5C4DA82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966279" cy="42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D724-1BC1-F249-B5B7-0BCF1544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B1BE-4693-C146-8C3D-C2C0E1CD5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2061881"/>
          </a:xfrm>
        </p:spPr>
        <p:txBody>
          <a:bodyPr/>
          <a:lstStyle/>
          <a:p>
            <a:r>
              <a:rPr lang="en-US" dirty="0"/>
              <a:t>Mining -&gt; Processing -&gt; Conversion -&gt; Enrichment -&gt; Powder -&gt; Compaction/Sintering -&gt; Rod/Assembly</a:t>
            </a:r>
          </a:p>
          <a:p>
            <a:r>
              <a:rPr lang="en-US" dirty="0"/>
              <a:t>U</a:t>
            </a:r>
            <a:r>
              <a:rPr lang="en-US" baseline="-25000" dirty="0"/>
              <a:t>3</a:t>
            </a:r>
            <a:r>
              <a:rPr lang="en-US" dirty="0"/>
              <a:t>O</a:t>
            </a:r>
            <a:r>
              <a:rPr lang="en-US" baseline="-25000" dirty="0"/>
              <a:t>8</a:t>
            </a:r>
            <a:r>
              <a:rPr lang="en-US" dirty="0"/>
              <a:t> must be converted to UF</a:t>
            </a:r>
            <a:r>
              <a:rPr lang="en-US" baseline="-25000" dirty="0"/>
              <a:t>6</a:t>
            </a:r>
            <a:r>
              <a:rPr lang="en-US" dirty="0"/>
              <a:t> for enrichment, which is then converted to UO</a:t>
            </a:r>
            <a:r>
              <a:rPr lang="en-US" baseline="-25000" dirty="0"/>
              <a:t>2</a:t>
            </a:r>
            <a:r>
              <a:rPr lang="en-US" dirty="0"/>
              <a:t> powder for pellet manufacture</a:t>
            </a:r>
          </a:p>
          <a:p>
            <a:r>
              <a:rPr lang="en-US" dirty="0"/>
              <a:t>For different fuel types, enriched UF</a:t>
            </a:r>
            <a:r>
              <a:rPr lang="en-US" baseline="-25000" dirty="0"/>
              <a:t>6</a:t>
            </a:r>
            <a:r>
              <a:rPr lang="en-US" dirty="0"/>
              <a:t> follows a different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208F0-67BB-9549-B59C-5A32F8CE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CEBD-2AE5-CE43-A4FA-8EFCDF09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7" y="4414370"/>
            <a:ext cx="4140285" cy="17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0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6D85-E3AC-7243-BF01-DB59CBB2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AAAC3-A5B4-554C-8A2F-73C9F9667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pure He gap, 30% of gas is Xe; how is T</a:t>
            </a:r>
            <a:r>
              <a:rPr lang="en-US" baseline="-25000" dirty="0"/>
              <a:t>0</a:t>
            </a:r>
            <a:r>
              <a:rPr lang="en-US" dirty="0"/>
              <a:t> affected?</a:t>
            </a:r>
          </a:p>
          <a:p>
            <a:r>
              <a:rPr lang="en-US" dirty="0"/>
              <a:t>First, how is gap conductance affected?</a:t>
            </a:r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k</a:t>
            </a:r>
            <a:r>
              <a:rPr lang="en-US" baseline="-25000" dirty="0"/>
              <a:t>He</a:t>
            </a:r>
            <a:r>
              <a:rPr lang="en-US" baseline="30000" dirty="0"/>
              <a:t>1-y </a:t>
            </a:r>
            <a:r>
              <a:rPr lang="en-US" dirty="0"/>
              <a:t>x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baseline="30000" dirty="0" err="1"/>
              <a:t>y</a:t>
            </a:r>
            <a:endParaRPr lang="en-US" baseline="30000" dirty="0"/>
          </a:p>
          <a:p>
            <a:pPr lvl="1"/>
            <a:r>
              <a:rPr lang="en-US" dirty="0"/>
              <a:t>T</a:t>
            </a:r>
            <a:r>
              <a:rPr lang="en-US" baseline="-25000" dirty="0"/>
              <a:t>CI</a:t>
            </a:r>
            <a:r>
              <a:rPr lang="en-US" dirty="0"/>
              <a:t>, T</a:t>
            </a:r>
            <a:r>
              <a:rPr lang="en-US" baseline="-25000" dirty="0"/>
              <a:t>CO</a:t>
            </a:r>
            <a:r>
              <a:rPr lang="en-US" dirty="0"/>
              <a:t>,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is unchanged from previous example, also T</a:t>
            </a:r>
            <a:r>
              <a:rPr lang="en-US" baseline="-25000" dirty="0"/>
              <a:t>0</a:t>
            </a:r>
            <a:r>
              <a:rPr lang="en-US" dirty="0"/>
              <a:t>-T</a:t>
            </a:r>
            <a:r>
              <a:rPr lang="en-US" baseline="-25000" dirty="0"/>
              <a:t>fuel</a:t>
            </a:r>
            <a:r>
              <a:rPr lang="en-US" dirty="0"/>
              <a:t> is unchanged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((16x10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</a:t>
            </a:r>
            <a:r>
              <a:rPr lang="en-US" baseline="30000" dirty="0"/>
              <a:t>(1-0.3)</a:t>
            </a:r>
            <a:r>
              <a:rPr lang="en-US" dirty="0"/>
              <a:t> x ((0.7x10</a:t>
            </a:r>
            <a:r>
              <a:rPr lang="en-US" baseline="30000" dirty="0"/>
              <a:t>-6</a:t>
            </a:r>
            <a:r>
              <a:rPr lang="en-US" dirty="0"/>
              <a:t>)*(628)</a:t>
            </a:r>
            <a:r>
              <a:rPr lang="en-US" baseline="30000" dirty="0"/>
              <a:t>0.79 </a:t>
            </a:r>
            <a:r>
              <a:rPr lang="en-US" dirty="0"/>
              <a:t>)</a:t>
            </a:r>
            <a:r>
              <a:rPr lang="en-US" baseline="30000" dirty="0"/>
              <a:t>(0.3)</a:t>
            </a:r>
            <a:r>
              <a:rPr lang="en-US" dirty="0"/>
              <a:t> = 1.016E-3 W/cm-K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7088F-F11D-F646-8CD5-404CB3DC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5FAE-7FEA-8D4A-A85F-58E98F5B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profile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AE20-0BA3-164A-9234-1A254879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5895" cy="3965670"/>
          </a:xfrm>
        </p:spPr>
        <p:txBody>
          <a:bodyPr/>
          <a:lstStyle/>
          <a:p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1.016E-3 W/cm-K</a:t>
            </a:r>
          </a:p>
          <a:p>
            <a:r>
              <a:rPr lang="en-US" dirty="0" err="1"/>
              <a:t>h</a:t>
            </a:r>
            <a:r>
              <a:rPr lang="en-US" baseline="-25000" dirty="0" err="1"/>
              <a:t>gap</a:t>
            </a:r>
            <a:r>
              <a:rPr lang="en-US" dirty="0"/>
              <a:t> = 1.016E-3 / 0.003 = 0.34 W/cm</a:t>
            </a:r>
            <a:r>
              <a:rPr lang="en-US" baseline="30000" dirty="0"/>
              <a:t>2</a:t>
            </a:r>
            <a:r>
              <a:rPr lang="en-US" dirty="0"/>
              <a:t>-K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200/(2*pi*0.5*0.34) + 628 = 816 K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– </a:t>
            </a:r>
            <a:r>
              <a:rPr lang="en-US" dirty="0" err="1"/>
              <a:t>T</a:t>
            </a:r>
            <a:r>
              <a:rPr lang="en-US" baseline="-25000" dirty="0" err="1"/>
              <a:t>fuel</a:t>
            </a:r>
            <a:r>
              <a:rPr lang="en-US" dirty="0"/>
              <a:t> = 530.5 K (unchanged from before)</a:t>
            </a:r>
          </a:p>
          <a:p>
            <a:r>
              <a:rPr lang="en-US" dirty="0"/>
              <a:t>T</a:t>
            </a:r>
            <a:r>
              <a:rPr lang="en-US" baseline="-25000" dirty="0"/>
              <a:t>0</a:t>
            </a:r>
            <a:r>
              <a:rPr lang="en-US" dirty="0"/>
              <a:t> = 816 + 530.5 = 1346.5 K</a:t>
            </a:r>
          </a:p>
          <a:p>
            <a:endParaRPr lang="en-US" dirty="0"/>
          </a:p>
          <a:p>
            <a:r>
              <a:rPr lang="en-US" dirty="0"/>
              <a:t>Increase in T</a:t>
            </a:r>
            <a:r>
              <a:rPr lang="en-US" baseline="-25000" dirty="0"/>
              <a:t>0</a:t>
            </a:r>
            <a:r>
              <a:rPr lang="en-US" dirty="0"/>
              <a:t> of 114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0CA9-ABA7-0745-93E7-BC5A46C7F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C6625-E0C3-2E4D-9845-FCCC16261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73" y="2160495"/>
            <a:ext cx="5468449" cy="39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7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194-F8DD-B54B-B583-BABDDAC3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varies axially, so does LHR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</p:spPr>
            <p:txBody>
              <a:bodyPr/>
              <a:lstStyle/>
              <a:p>
                <a:r>
                  <a:rPr lang="en-US" dirty="0"/>
                  <a:t>Taking a fuel rod with length, L = 2*Z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LHR</a:t>
                </a:r>
                <a:r>
                  <a:rPr lang="en-US" baseline="30000" dirty="0"/>
                  <a:t>0</a:t>
                </a:r>
                <a:r>
                  <a:rPr lang="en-US" dirty="0"/>
                  <a:t> is the midpoint linear heat rate, i.e. @ z=Z</a:t>
                </a:r>
                <a:r>
                  <a:rPr lang="en-US" baseline="-25000" dirty="0"/>
                  <a:t>0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, where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ex</a:t>
                </a:r>
                <a:r>
                  <a:rPr lang="en-US" dirty="0"/>
                  <a:t> is the extrapolation distance</a:t>
                </a:r>
              </a:p>
              <a:p>
                <a:r>
                  <a:rPr lang="en-US" dirty="0"/>
                  <a:t>A typical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1.3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90C441-0B17-F74F-B776-9607167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5"/>
                <a:ext cx="7320197" cy="3965670"/>
              </a:xfrm>
              <a:blipFill>
                <a:blip r:embed="rId2"/>
                <a:stretch>
                  <a:fillRect l="-1215" t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5199-D345-9B48-8692-24B0C975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5DC96-330B-8845-96D1-BC2B921CCE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610" y="2770874"/>
            <a:ext cx="5033364" cy="805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F6281-68F6-EB49-86D8-BBE421E2D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472" y="796831"/>
            <a:ext cx="1417567" cy="55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50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6FE5-9442-A240-B108-6C147AAE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Coolant temperature varies with 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2160495"/>
                <a:ext cx="2725502" cy="3965670"/>
              </a:xfrm>
            </p:spPr>
            <p:txBody>
              <a:bodyPr/>
              <a:lstStyle/>
              <a:p>
                <a:r>
                  <a:rPr lang="en-US" dirty="0"/>
                  <a:t>Each rod has a given flow area</a:t>
                </a:r>
              </a:p>
              <a:p>
                <a:r>
                  <a:rPr lang="en-US" dirty="0"/>
                  <a:t>Mass flow rate: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Coolant specific heat: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0E121-BBD5-274D-B657-F780EB7D9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2160495"/>
                <a:ext cx="2725502" cy="3965670"/>
              </a:xfrm>
              <a:blipFill>
                <a:blip r:embed="rId2"/>
                <a:stretch>
                  <a:fillRect l="-3256" t="-958" r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3AD60-094A-0D40-85F9-BAB2D5038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CCB56-8751-DC45-B598-06CDF938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15" y="2160495"/>
            <a:ext cx="2844800" cy="2823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CEBF7-5071-1D47-8E2D-64EC3066E5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4160" y="2495477"/>
            <a:ext cx="2643682" cy="814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6B6A0-2D17-4B4F-92D0-F162824744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986" y="3436792"/>
            <a:ext cx="4842029" cy="882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409C5-062F-D543-B8A4-60D4B53C379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5103" y="4433133"/>
            <a:ext cx="5521793" cy="18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7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D42F-D896-D641-9AC7-E3CA8807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LHR and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5CC9-9D1A-6C48-BACE-DAD35B4F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16052" cy="3965670"/>
          </a:xfrm>
        </p:spPr>
        <p:txBody>
          <a:bodyPr/>
          <a:lstStyle/>
          <a:p>
            <a:r>
              <a:rPr lang="en-US" dirty="0" err="1"/>
              <a:t>mdot</a:t>
            </a:r>
            <a:r>
              <a:rPr lang="en-US" dirty="0"/>
              <a:t> = 0.25 kg/s-rod; Z</a:t>
            </a:r>
            <a:r>
              <a:rPr lang="en-US" baseline="-25000" dirty="0"/>
              <a:t>0</a:t>
            </a:r>
            <a:r>
              <a:rPr lang="en-US" dirty="0"/>
              <a:t> = 150 cm; LHR</a:t>
            </a:r>
            <a:r>
              <a:rPr lang="en-US" baseline="30000" dirty="0"/>
              <a:t>0</a:t>
            </a:r>
            <a:r>
              <a:rPr lang="en-US" dirty="0"/>
              <a:t> = 150 W/cm; C</a:t>
            </a:r>
            <a:r>
              <a:rPr lang="en-US" baseline="-25000" dirty="0"/>
              <a:t>PW</a:t>
            </a:r>
            <a:r>
              <a:rPr lang="en-US" dirty="0"/>
              <a:t> = 4200 J/kg-K; T</a:t>
            </a:r>
            <a:r>
              <a:rPr lang="en-US" baseline="-25000" dirty="0"/>
              <a:t>in</a:t>
            </a:r>
            <a:r>
              <a:rPr lang="en-US" dirty="0"/>
              <a:t>= 570 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EF2A-112C-2149-82FE-A6D9D893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23B-7C4E-9942-88A1-3DD2EFEF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58" y="2459010"/>
            <a:ext cx="4710142" cy="325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0F0CD-F56C-8C4C-85AC-9A63FF20ED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729" y="4143330"/>
            <a:ext cx="5521793" cy="90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7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3996-620F-024F-82FA-4090C761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C4A0-8A25-ED40-8A6F-C8179B6F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analytical expressions for the temperature profile within a fuel rod</a:t>
            </a:r>
          </a:p>
          <a:p>
            <a:r>
              <a:rPr lang="en-US" dirty="0"/>
              <a:t>Required to make four assumptions:</a:t>
            </a:r>
          </a:p>
          <a:p>
            <a:pPr lvl="1"/>
            <a:r>
              <a:rPr lang="en-US" dirty="0"/>
              <a:t>Steady-state solution</a:t>
            </a:r>
          </a:p>
          <a:p>
            <a:pPr lvl="1"/>
            <a:r>
              <a:rPr lang="en-US" dirty="0"/>
              <a:t>Temperature is axisymmetric</a:t>
            </a:r>
          </a:p>
          <a:p>
            <a:pPr lvl="1"/>
            <a:r>
              <a:rPr lang="en-US" dirty="0"/>
              <a:t>T is constant in Z</a:t>
            </a:r>
          </a:p>
          <a:p>
            <a:pPr lvl="1"/>
            <a:r>
              <a:rPr lang="en-US" dirty="0"/>
              <a:t>Thermal conductivity is independent of temperature</a:t>
            </a:r>
          </a:p>
          <a:p>
            <a:r>
              <a:rPr lang="en-US" dirty="0"/>
              <a:t>Temperature profile in the fuel is parabolic, assume linear profiles in gap, clad and coolant</a:t>
            </a:r>
          </a:p>
          <a:p>
            <a:r>
              <a:rPr lang="en-US" dirty="0"/>
              <a:t>Can incorporate axial variation in </a:t>
            </a:r>
            <a:r>
              <a:rPr lang="en-US" dirty="0" err="1"/>
              <a:t>T</a:t>
            </a:r>
            <a:r>
              <a:rPr lang="en-US" baseline="-25000" dirty="0" err="1"/>
              <a:t>cool</a:t>
            </a:r>
            <a:r>
              <a:rPr lang="en-US" dirty="0"/>
              <a:t> with axial variation in LHR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84D-1FCF-DE40-B0FD-1B3FE1D7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9110-57C4-FA4A-8020-FD3146F3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B36A-CC87-F643-B2D0-2365448A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3741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heat transport</a:t>
            </a:r>
          </a:p>
          <a:p>
            <a:r>
              <a:rPr lang="en-US" dirty="0"/>
              <a:t>Heat is produced in the fuel, transports through the cladding and gap, and into the coolant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geometry of our problem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initial condition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boundary conditions of 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Is each parameter is a function of T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Thermal conductivity, heat capacity</a:t>
            </a:r>
          </a:p>
          <a:p>
            <a:pPr marL="285750">
              <a:buFont typeface="Arial"/>
              <a:buChar char="•"/>
            </a:pPr>
            <a:r>
              <a:rPr lang="en-US" dirty="0"/>
              <a:t>Function of space/time?</a:t>
            </a:r>
          </a:p>
          <a:p>
            <a:pPr marL="685800" lvl="1">
              <a:buFont typeface="Arial"/>
              <a:buChar char="•"/>
            </a:pPr>
            <a:r>
              <a:rPr lang="en-US" dirty="0"/>
              <a:t>Heat generation, dependent upon flux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4B8E-D45D-1E47-BC96-B76C0CB4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A9039-FD4D-C040-95E7-F334E7D0C2B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4848" y="1875999"/>
            <a:ext cx="3422810" cy="2096294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E4C3D6F-AA58-594A-892F-C445789F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616" y="4480672"/>
            <a:ext cx="3109273" cy="7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D3656-120C-384F-A1DC-FDC8B6A5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accurate solution is numerical, in 3D, requires modeling the entire core, and is multi-physics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EF919-0518-2948-8068-0BC1EDD1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ap1000_shuffle_temp_burnup_slow.mov">
            <a:hlinkClick r:id="" action="ppaction://media"/>
            <a:extLst>
              <a:ext uri="{FF2B5EF4-FFF2-40B4-BE49-F238E27FC236}">
                <a16:creationId xmlns:a16="http://schemas.microsoft.com/office/drawing/2014/main" id="{D55BEB23-98E1-6449-9C02-A162B50F7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122" y="2223630"/>
            <a:ext cx="5180843" cy="3458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BAAFD6-E1C2-1D47-93E7-08A9C5576A6B}"/>
              </a:ext>
            </a:extLst>
          </p:cNvPr>
          <p:cNvSpPr txBox="1">
            <a:spLocks/>
          </p:cNvSpPr>
          <p:nvPr/>
        </p:nvSpPr>
        <p:spPr>
          <a:xfrm>
            <a:off x="609600" y="2160495"/>
            <a:ext cx="5737412" cy="39656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is 3D and changes in time</a:t>
            </a:r>
          </a:p>
          <a:p>
            <a:r>
              <a:rPr lang="en-US" dirty="0"/>
              <a:t>All the properties are functions of temperature</a:t>
            </a:r>
          </a:p>
          <a:p>
            <a:r>
              <a:rPr lang="en-US" dirty="0"/>
              <a:t>The boundary conditions comes from information about the coolant flow</a:t>
            </a:r>
          </a:p>
          <a:p>
            <a:r>
              <a:rPr lang="en-US" dirty="0"/>
              <a:t>The heat generation rate comes from information about the neutronics in the reactor</a:t>
            </a:r>
          </a:p>
          <a:p>
            <a:r>
              <a:rPr lang="en-US" dirty="0"/>
              <a:t>No analytical solution is possible</a:t>
            </a:r>
          </a:p>
        </p:txBody>
      </p:sp>
    </p:spTree>
    <p:extLst>
      <p:ext uri="{BB962C8B-B14F-4D97-AF65-F5344CB8AC3E}">
        <p14:creationId xmlns:p14="http://schemas.microsoft.com/office/powerpoint/2010/main" val="8541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EA2E-13AC-D749-A492-24C11201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 to solve, make assumptions!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E459-9CAE-D54B-B2F9-B9681324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7337" cy="3965670"/>
          </a:xfrm>
        </p:spPr>
        <p:txBody>
          <a:bodyPr/>
          <a:lstStyle/>
          <a:p>
            <a:r>
              <a:rPr lang="en-US" dirty="0"/>
              <a:t>#1: steady state -&gt;</a:t>
            </a:r>
          </a:p>
          <a:p>
            <a:endParaRPr lang="en-US" dirty="0"/>
          </a:p>
          <a:p>
            <a:r>
              <a:rPr lang="en-US" dirty="0"/>
              <a:t>#2: axisymmetric -&gt;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#3: constant in z</a:t>
            </a:r>
          </a:p>
          <a:p>
            <a:endParaRPr lang="en-US" dirty="0"/>
          </a:p>
          <a:p>
            <a:r>
              <a:rPr lang="en-US" dirty="0"/>
              <a:t>#4: constant thermal conductivity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06D7E-3BF1-D444-BA9B-627CF899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3AD77-3633-F642-9014-FEBE082B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35" y="2152295"/>
            <a:ext cx="27178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76E-A24C-7D41-AF07-5B1FFD7355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129" y="3286625"/>
            <a:ext cx="3161706" cy="304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28072-0BFF-5D42-A913-62380FB2B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7" y="2288819"/>
            <a:ext cx="20828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1A0BA0-F041-F24E-8A59-F054BB4FC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74" y="3540126"/>
            <a:ext cx="54356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60B12-6159-724C-B1AD-0C5DFD366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7" y="4354420"/>
            <a:ext cx="32258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FCE2F2-5F6B-1040-84BD-B5752F758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957" y="5821009"/>
            <a:ext cx="2286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1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0171-2A85-F143-B1CB-3A71430E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Solving for Temperature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9C14-450E-2A4C-B529-E05834F3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Boundary conditions: r</a:t>
            </a:r>
            <a:r>
              <a:rPr lang="en-US" baseline="-25000" dirty="0"/>
              <a:t>0</a:t>
            </a:r>
            <a:r>
              <a:rPr lang="en-US" dirty="0"/>
              <a:t> = 0, r</a:t>
            </a:r>
            <a:r>
              <a:rPr lang="en-US" baseline="-25000" dirty="0"/>
              <a:t>1</a:t>
            </a:r>
            <a:r>
              <a:rPr lang="en-US" dirty="0"/>
              <a:t>=R, T’(0) = 0, T(R) =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8025-B907-A443-87F4-8E90F6CA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C7525-BB41-CA42-B7E2-CF5250C6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96" y="5129515"/>
            <a:ext cx="2286000" cy="5588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F5E92A-E76E-5140-8FDE-B6A490CE5FA0}"/>
              </a:ext>
            </a:extLst>
          </p:cNvPr>
          <p:cNvGrpSpPr/>
          <p:nvPr/>
        </p:nvGrpSpPr>
        <p:grpSpPr>
          <a:xfrm>
            <a:off x="1801905" y="3205631"/>
            <a:ext cx="1875415" cy="1554480"/>
            <a:chOff x="8005482" y="1762313"/>
            <a:chExt cx="1875415" cy="15544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C287AE-D7A0-B646-90B5-6F64E4173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5482" y="1762313"/>
              <a:ext cx="1629783" cy="1554480"/>
            </a:xfrm>
            <a:prstGeom prst="ellipse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29DD8AE-C1BA-2845-879B-9DBF92D2DFF8}"/>
                </a:ext>
              </a:extLst>
            </p:cNvPr>
            <p:cNvCxnSpPr>
              <a:cxnSpLocks/>
              <a:endCxn id="6" idx="6"/>
            </p:cNvCxnSpPr>
            <p:nvPr/>
          </p:nvCxnSpPr>
          <p:spPr>
            <a:xfrm>
              <a:off x="8820373" y="2539553"/>
              <a:ext cx="8148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CAB23-29E4-7443-A9A0-418D6C55CE5A}"/>
                </a:ext>
              </a:extLst>
            </p:cNvPr>
            <p:cNvSpPr txBox="1"/>
            <p:nvPr/>
          </p:nvSpPr>
          <p:spPr>
            <a:xfrm>
              <a:off x="8737600" y="2294965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8F777-14F3-4146-92F9-BECEBE45EB9F}"/>
                </a:ext>
              </a:extLst>
            </p:cNvPr>
            <p:cNvSpPr txBox="1"/>
            <p:nvPr/>
          </p:nvSpPr>
          <p:spPr>
            <a:xfrm>
              <a:off x="9555179" y="2288542"/>
              <a:ext cx="325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r1</a:t>
              </a:r>
            </a:p>
          </p:txBody>
        </p:sp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50ACB2B2-41D6-2E40-BA37-917B6FCA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668" y="2160495"/>
            <a:ext cx="2146300" cy="5588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49A0D569-DC36-3A4A-8817-D628E2ABA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222" y="2911289"/>
            <a:ext cx="2184400" cy="520700"/>
          </a:xfrm>
          <a:prstGeom prst="rect">
            <a:avLst/>
          </a:prstGeom>
        </p:spPr>
      </p:pic>
      <p:pic>
        <p:nvPicPr>
          <p:cNvPr id="16" name="Picture 15" descr="latex-image-1.pdf">
            <a:extLst>
              <a:ext uri="{FF2B5EF4-FFF2-40B4-BE49-F238E27FC236}">
                <a16:creationId xmlns:a16="http://schemas.microsoft.com/office/drawing/2014/main" id="{F18291FF-C4A9-7A46-8C9A-7A53F987D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2265" y="2872567"/>
            <a:ext cx="1714500" cy="508000"/>
          </a:xfrm>
          <a:prstGeom prst="rect">
            <a:avLst/>
          </a:prstGeom>
        </p:spPr>
      </p:pic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48146D62-C176-C342-8F9C-CC0518FF6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250" y="3629212"/>
            <a:ext cx="1282700" cy="4953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55F3E5DD-CF18-1B4A-AE53-C31EC317A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452" y="4346671"/>
            <a:ext cx="2057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/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DE4CCD-82FD-244E-BE1A-9C3AA72E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295" y="4298878"/>
                <a:ext cx="1537792" cy="555793"/>
              </a:xfrm>
              <a:prstGeom prst="rect">
                <a:avLst/>
              </a:prstGeom>
              <a:blipFill>
                <a:blip r:embed="rId8"/>
                <a:stretch>
                  <a:fillRect l="-33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/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044E6-9B40-E844-81F4-BB820EE6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753" y="5034429"/>
                <a:ext cx="2631874" cy="555793"/>
              </a:xfrm>
              <a:prstGeom prst="rect">
                <a:avLst/>
              </a:prstGeom>
              <a:blipFill>
                <a:blip r:embed="rId9"/>
                <a:stretch>
                  <a:fillRect l="-144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/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4C62CA-7B53-5849-8421-CDF0F8B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032" y="5029037"/>
                <a:ext cx="2347822" cy="555793"/>
              </a:xfrm>
              <a:prstGeom prst="rect">
                <a:avLst/>
              </a:prstGeom>
              <a:blipFill>
                <a:blip r:embed="rId10"/>
                <a:stretch>
                  <a:fillRect l="-161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/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9A010C-F665-AD4B-AEE0-0282CCAD2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093" y="5848268"/>
                <a:ext cx="1475211" cy="555793"/>
              </a:xfrm>
              <a:prstGeom prst="rect">
                <a:avLst/>
              </a:prstGeom>
              <a:blipFill>
                <a:blip r:embed="rId11"/>
                <a:stretch>
                  <a:fillRect l="-341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89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A294-DA7D-374B-B049-40937107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Heat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𝐿𝐻𝑅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r>
                  <a:rPr lang="en-US" dirty="0" err="1"/>
                  <a:t>Q</a:t>
                </a:r>
                <a:r>
                  <a:rPr lang="en-US" baseline="-25000" dirty="0" err="1"/>
                  <a:t>av</a:t>
                </a:r>
                <a:r>
                  <a:rPr lang="en-US" baseline="-25000" dirty="0"/>
                  <a:t> </a:t>
                </a:r>
                <a:r>
                  <a:rPr lang="en-US" dirty="0"/>
                  <a:t>is the radially averaged heat generation rate, in units of per-length, i.e. W/cm</a:t>
                </a:r>
              </a:p>
              <a:p>
                <a:r>
                  <a:rPr lang="en-US" dirty="0"/>
                  <a:t>Substitute LHR into previous equation on T0-Ts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030D6-6FB2-794D-BABF-A8F5044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0" t="-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45FAD-821C-B44F-8F86-3E7355A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EF9B9A2-1555-8442-81C1-34A5DEB6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68" y="4106733"/>
            <a:ext cx="16256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18FA-D2A6-6F42-BF86-971650ED8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93" y="3990930"/>
            <a:ext cx="15367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/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68DBB-6D5D-B446-8DBD-B365A64AF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789" y="4070137"/>
                <a:ext cx="1797480" cy="555858"/>
              </a:xfrm>
              <a:prstGeom prst="rect">
                <a:avLst/>
              </a:prstGeom>
              <a:blipFill>
                <a:blip r:embed="rId5"/>
                <a:stretch>
                  <a:fillRect l="-2113" r="-211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5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95457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heat flux gives the rate, per unit area, at which heat flows in a given direction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heat flux from the fuel is the LHR/pellet circumference</a:t>
            </a:r>
          </a:p>
          <a:p>
            <a:endParaRPr lang="en-US" dirty="0"/>
          </a:p>
          <a:p>
            <a:r>
              <a:rPr lang="en-US" dirty="0"/>
              <a:t>Heat flux from the fuel is the same as heat flux into the gap</a:t>
            </a:r>
          </a:p>
          <a:p>
            <a:r>
              <a:rPr lang="en-US" dirty="0"/>
              <a:t>Gap thickness = </a:t>
            </a:r>
            <a:r>
              <a:rPr lang="en-US" dirty="0" err="1"/>
              <a:t>R</a:t>
            </a:r>
            <a:r>
              <a:rPr lang="en-US" baseline="-25000" dirty="0" err="1"/>
              <a:t>g</a:t>
            </a:r>
            <a:r>
              <a:rPr lang="en-US" dirty="0" err="1"/>
              <a:t>-R</a:t>
            </a:r>
            <a:r>
              <a:rPr lang="en-US" baseline="-25000" dirty="0" err="1"/>
              <a:t>f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g</a:t>
            </a:r>
            <a:endParaRPr lang="en-US" baseline="-25000" dirty="0"/>
          </a:p>
          <a:p>
            <a:r>
              <a:rPr lang="en-US" dirty="0"/>
              <a:t>Cladding thickness = 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 err="1"/>
              <a:t>-R</a:t>
            </a:r>
            <a:r>
              <a:rPr lang="en-US" baseline="-25000" dirty="0" err="1"/>
              <a:t>g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94F46A-5899-FD4B-96CB-F80B4A1C1815}"/>
              </a:ext>
            </a:extLst>
          </p:cNvPr>
          <p:cNvGrpSpPr/>
          <p:nvPr/>
        </p:nvGrpSpPr>
        <p:grpSpPr>
          <a:xfrm>
            <a:off x="8218715" y="2160495"/>
            <a:ext cx="3156858" cy="3635827"/>
            <a:chOff x="9688287" y="2752499"/>
            <a:chExt cx="1164770" cy="1384071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783DB110-BC1A-D54E-A737-232B9C77BC66}"/>
                </a:ext>
              </a:extLst>
            </p:cNvPr>
            <p:cNvSpPr/>
            <p:nvPr/>
          </p:nvSpPr>
          <p:spPr>
            <a:xfrm>
              <a:off x="9818915" y="2830286"/>
              <a:ext cx="914400" cy="121615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471A2705-3D4C-7E4B-8212-111465B06D1F}"/>
                </a:ext>
              </a:extLst>
            </p:cNvPr>
            <p:cNvSpPr/>
            <p:nvPr/>
          </p:nvSpPr>
          <p:spPr>
            <a:xfrm>
              <a:off x="9688287" y="2752499"/>
              <a:ext cx="1164770" cy="1384071"/>
            </a:xfrm>
            <a:prstGeom prst="can">
              <a:avLst/>
            </a:prstGeom>
            <a:noFill/>
            <a:ln w="254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0E7257-F951-2842-A6C3-B3F269864416}"/>
              </a:ext>
            </a:extLst>
          </p:cNvPr>
          <p:cNvCxnSpPr/>
          <p:nvPr/>
        </p:nvCxnSpPr>
        <p:spPr>
          <a:xfrm>
            <a:off x="9786257" y="1968501"/>
            <a:ext cx="1295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CC764-C4D7-2940-9499-31E2CAEE68B9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9797144" y="2160495"/>
            <a:ext cx="15348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D3FD1-7DB2-0243-B055-ABED1048E2EC}"/>
              </a:ext>
            </a:extLst>
          </p:cNvPr>
          <p:cNvSpPr txBox="1"/>
          <p:nvPr/>
        </p:nvSpPr>
        <p:spPr>
          <a:xfrm>
            <a:off x="9546771" y="152400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0</a:t>
            </a:r>
            <a:r>
              <a:rPr lang="en-US" sz="16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5AB1E-F972-0F4C-904B-C64E8A6BE903}"/>
              </a:ext>
            </a:extLst>
          </p:cNvPr>
          <p:cNvSpPr txBox="1"/>
          <p:nvPr/>
        </p:nvSpPr>
        <p:spPr>
          <a:xfrm>
            <a:off x="10711544" y="1533950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f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47F9B-7035-0946-9533-32A89139862C}"/>
              </a:ext>
            </a:extLst>
          </p:cNvPr>
          <p:cNvSpPr txBox="1"/>
          <p:nvPr/>
        </p:nvSpPr>
        <p:spPr>
          <a:xfrm>
            <a:off x="11191533" y="187250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2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g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/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6DED4CC-E673-EA45-A5C1-B6BEB8922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586" y="2911922"/>
                <a:ext cx="1778371" cy="609077"/>
              </a:xfrm>
              <a:prstGeom prst="rect">
                <a:avLst/>
              </a:prstGeom>
              <a:blipFill>
                <a:blip r:embed="rId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/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088484-B4D3-8741-8A93-30AD92AFB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687" y="2823500"/>
                <a:ext cx="3066032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/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FC5EB7F-9DC2-A744-8308-36BE912B6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28" y="3962193"/>
                <a:ext cx="1185003" cy="68897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695E40-E207-124D-A85F-616F4BEAC0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797144" y="5796322"/>
            <a:ext cx="1726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0407DC-C907-0048-A489-02150E1F5CF7}"/>
              </a:ext>
            </a:extLst>
          </p:cNvPr>
          <p:cNvSpPr txBox="1"/>
          <p:nvPr/>
        </p:nvSpPr>
        <p:spPr>
          <a:xfrm>
            <a:off x="11125201" y="5907994"/>
            <a:ext cx="664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</a:t>
            </a:r>
            <a:r>
              <a:rPr lang="en-US" sz="1600" baseline="-25000" dirty="0"/>
              <a:t>3</a:t>
            </a:r>
            <a:r>
              <a:rPr lang="en-US" sz="1600" dirty="0"/>
              <a:t>=</a:t>
            </a:r>
            <a:r>
              <a:rPr lang="en-US" sz="1600" dirty="0" err="1"/>
              <a:t>R</a:t>
            </a:r>
            <a:r>
              <a:rPr lang="en-US" sz="1600" baseline="-25000" dirty="0" err="1"/>
              <a:t>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213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6C5D-D337-DA4C-8A06-11CC8206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transport through the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2698-2062-7E48-8415-AFD474FC3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9029074" cy="3985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 heat flux fuel/gap equal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Gap conductance depends on the gas filling the gap</a:t>
            </a:r>
          </a:p>
          <a:p>
            <a:pPr lvl="1"/>
            <a:r>
              <a:rPr lang="en-US" dirty="0"/>
              <a:t>For pure He,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=16x10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For pure Xe,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=0.7x10</a:t>
            </a:r>
            <a:r>
              <a:rPr lang="en-US" baseline="30000" dirty="0"/>
              <a:t>-6</a:t>
            </a:r>
            <a:r>
              <a:rPr lang="en-US" dirty="0"/>
              <a:t> * T</a:t>
            </a:r>
            <a:r>
              <a:rPr lang="en-US" baseline="30000" dirty="0"/>
              <a:t>0.79</a:t>
            </a:r>
            <a:r>
              <a:rPr lang="en-US" dirty="0"/>
              <a:t> (W/cm-K)</a:t>
            </a:r>
          </a:p>
          <a:p>
            <a:pPr lvl="1"/>
            <a:r>
              <a:rPr lang="en-US" dirty="0"/>
              <a:t>Simple mixing rule: </a:t>
            </a: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baseline="-25000" dirty="0"/>
              <a:t> </a:t>
            </a:r>
            <a:r>
              <a:rPr lang="en-US" dirty="0"/>
              <a:t>= k</a:t>
            </a:r>
            <a:r>
              <a:rPr lang="en-US" baseline="-25000" dirty="0"/>
              <a:t>He</a:t>
            </a:r>
            <a:r>
              <a:rPr lang="en-US" baseline="30000" dirty="0"/>
              <a:t>1-y </a:t>
            </a:r>
            <a:r>
              <a:rPr lang="en-US" dirty="0"/>
              <a:t>x </a:t>
            </a:r>
            <a:r>
              <a:rPr lang="en-US" dirty="0" err="1"/>
              <a:t>k</a:t>
            </a:r>
            <a:r>
              <a:rPr lang="en-US" baseline="-25000" dirty="0" err="1"/>
              <a:t>Xe</a:t>
            </a:r>
            <a:r>
              <a:rPr lang="en-US" baseline="30000" dirty="0" err="1"/>
              <a:t>y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82E11-B7EA-FA42-BC54-71F59F3F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/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0C537E-7465-584A-BC9D-309A053A4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439" y="2160495"/>
                <a:ext cx="2947538" cy="697499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/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𝐿𝐻𝑅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𝑓𝑢𝑒𝑙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0EC9D9-1A8B-2945-BCFF-A15D29C4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067" y="2160495"/>
                <a:ext cx="2774414" cy="69749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/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𝑔𝑎𝑝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544C66-6244-174B-90F9-7001F9EAF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723" y="3306217"/>
                <a:ext cx="1257011" cy="612540"/>
              </a:xfrm>
              <a:prstGeom prst="rect">
                <a:avLst/>
              </a:prstGeom>
              <a:blipFill>
                <a:blip r:embed="rId4"/>
                <a:stretch>
                  <a:fillRect l="-4000" r="-1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/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𝑓𝑢𝑒𝑙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𝐿𝐻𝑅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𝑔𝑎𝑝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C1EEBF-C776-8644-9A21-3032E507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33" y="3373681"/>
                <a:ext cx="2743200" cy="507831"/>
              </a:xfrm>
              <a:prstGeom prst="rect">
                <a:avLst/>
              </a:prstGeom>
              <a:blipFill>
                <a:blip r:embed="rId5"/>
                <a:stretch>
                  <a:fillRect l="-3226" t="-2439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698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1398</Words>
  <Application>Microsoft Macintosh PowerPoint</Application>
  <PresentationFormat>Widescreen</PresentationFormat>
  <Paragraphs>227</Paragraphs>
  <Slides>25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Cambria Math</vt:lpstr>
      <vt:lpstr>NCStateU-horizontal-left-logo</vt:lpstr>
      <vt:lpstr>Document</vt:lpstr>
      <vt:lpstr>Heat Transport</vt:lpstr>
      <vt:lpstr>Last Time</vt:lpstr>
      <vt:lpstr>Last Time</vt:lpstr>
      <vt:lpstr>The most accurate solution is numerical, in 3D, requires modeling the entire core, and is multi-physics</vt:lpstr>
      <vt:lpstr>In order to solve, make assumptions!</vt:lpstr>
      <vt:lpstr>Directly Solving for Temperature Profile</vt:lpstr>
      <vt:lpstr>Linear Heat Rate</vt:lpstr>
      <vt:lpstr>Heat transport through the gap</vt:lpstr>
      <vt:lpstr>Heat transport through the gap</vt:lpstr>
      <vt:lpstr>Heat transport through the cladding</vt:lpstr>
      <vt:lpstr>Heat transfer to the coolant</vt:lpstr>
      <vt:lpstr>Summary of analytical solutions</vt:lpstr>
      <vt:lpstr>Solving for the temperature profile</vt:lpstr>
      <vt:lpstr>Fuel and Cladding Thermal Properties 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calculation example</vt:lpstr>
      <vt:lpstr>Temperature profile modification</vt:lpstr>
      <vt:lpstr>Temperature profile modification</vt:lpstr>
      <vt:lpstr>Neutron flux varies axially, so does LHR</vt:lpstr>
      <vt:lpstr>Coolant temperature varies with Z</vt:lpstr>
      <vt:lpstr>Calculate LHR and Tcool with axial variation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Benjamin Beeler</dc:creator>
  <cp:lastModifiedBy>Benjamin Beeler</cp:lastModifiedBy>
  <cp:revision>40</cp:revision>
  <dcterms:created xsi:type="dcterms:W3CDTF">2020-01-14T14:36:13Z</dcterms:created>
  <dcterms:modified xsi:type="dcterms:W3CDTF">2020-01-21T14:03:42Z</dcterms:modified>
</cp:coreProperties>
</file>